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e8584a5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e8584a5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5e8584a5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5e8584a5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5e8584a5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5e8584a5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e8584a5a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e8584a5a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e8584a5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e8584a5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c344d54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4c344d54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5c74d8d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5c74d8d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c74d8d2a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c74d8d2a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c74d8d2a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c74d8d2a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c74d8d2a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c74d8d2a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c74d8d2a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c74d8d2a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c74d8d2a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5c74d8d2a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e8584a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e8584a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e8584a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e8584a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47200" y="77475"/>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DEI - Caso 1</a:t>
            </a:r>
            <a:endParaRPr/>
          </a:p>
          <a:p>
            <a:pPr indent="0" lvl="0" marL="0" rtl="0" algn="just">
              <a:spcBef>
                <a:spcPts val="0"/>
              </a:spcBef>
              <a:spcAft>
                <a:spcPts val="0"/>
              </a:spcAft>
              <a:buNone/>
            </a:pPr>
            <a:r>
              <a:rPr lang="es" sz="2500"/>
              <a:t>Análisis</a:t>
            </a:r>
            <a:r>
              <a:rPr lang="es" sz="2500"/>
              <a:t> de la automatización </a:t>
            </a:r>
            <a:r>
              <a:rPr lang="es" sz="2500"/>
              <a:t>domótica</a:t>
            </a:r>
            <a:r>
              <a:rPr lang="es" sz="2500"/>
              <a:t> en un entorno.</a:t>
            </a:r>
            <a:endParaRPr sz="2500"/>
          </a:p>
        </p:txBody>
      </p:sp>
      <p:sp>
        <p:nvSpPr>
          <p:cNvPr id="135" name="Google Shape;135;p13"/>
          <p:cNvSpPr txBox="1"/>
          <p:nvPr>
            <p:ph idx="1" type="subTitle"/>
          </p:nvPr>
        </p:nvSpPr>
        <p:spPr>
          <a:xfrm>
            <a:off x="4070250" y="3892650"/>
            <a:ext cx="4926900" cy="138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0"/>
              </a:spcBef>
              <a:spcAft>
                <a:spcPts val="0"/>
              </a:spcAft>
              <a:buNone/>
            </a:pPr>
            <a:r>
              <a:rPr lang="es"/>
              <a:t>   Daniel Asensi Roch</a:t>
            </a:r>
            <a:endParaRPr/>
          </a:p>
          <a:p>
            <a:pPr indent="0" lvl="0" marL="0" rtl="0" algn="l">
              <a:spcBef>
                <a:spcPts val="0"/>
              </a:spcBef>
              <a:spcAft>
                <a:spcPts val="0"/>
              </a:spcAft>
              <a:buNone/>
            </a:pPr>
            <a:r>
              <a:rPr lang="es"/>
              <a:t>       Vadym Formanyuk</a:t>
            </a:r>
            <a:br>
              <a:rPr lang="es"/>
            </a:br>
            <a:r>
              <a:rPr lang="es"/>
              <a:t>             </a:t>
            </a:r>
            <a:r>
              <a:rPr lang="es"/>
              <a:t>Elvi Mihai Sabau Sabau</a:t>
            </a:r>
            <a:endParaRPr/>
          </a:p>
          <a:p>
            <a:pPr indent="457200" lvl="0" marL="0" rtl="0" algn="l">
              <a:spcBef>
                <a:spcPts val="0"/>
              </a:spcBef>
              <a:spcAft>
                <a:spcPts val="0"/>
              </a:spcAft>
              <a:buNone/>
            </a:pPr>
            <a:r>
              <a:rPr lang="es"/>
              <a:t>    </a:t>
            </a:r>
            <a:r>
              <a:rPr lang="es"/>
              <a:t>Eva Sabater Villora </a:t>
            </a:r>
            <a:br>
              <a:rPr lang="es"/>
            </a:br>
            <a:r>
              <a:rPr lang="es"/>
              <a:t>                        Marcos Diaz-Hellin Garcia</a:t>
            </a:r>
            <a:br>
              <a:rPr lang="es"/>
            </a:br>
            <a:r>
              <a:rPr lang="es"/>
              <a:t>                          </a:t>
            </a:r>
            <a:endParaRPr/>
          </a:p>
        </p:txBody>
      </p:sp>
      <p:pic>
        <p:nvPicPr>
          <p:cNvPr id="136" name="Google Shape;136;p13"/>
          <p:cNvPicPr preferRelativeResize="0"/>
          <p:nvPr/>
        </p:nvPicPr>
        <p:blipFill>
          <a:blip r:embed="rId3">
            <a:alphaModFix amt="75000"/>
          </a:blip>
          <a:stretch>
            <a:fillRect/>
          </a:stretch>
        </p:blipFill>
        <p:spPr>
          <a:xfrm>
            <a:off x="4038163" y="1771300"/>
            <a:ext cx="3142026" cy="15207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100">
                <a:solidFill>
                  <a:srgbClr val="FFFFFF"/>
                </a:solidFill>
                <a:latin typeface="Arial"/>
                <a:ea typeface="Arial"/>
                <a:cs typeface="Arial"/>
                <a:sym typeface="Arial"/>
              </a:rPr>
              <a:t>En este artículo, se presentan varios escenarios en los cuales se propone el uso del Cloud Computing, Big Data, computación en la nube, y sistemas de Monitoreo como cámaras de vigilancia y otros, para interconectar estos previos entre sí y crear ambientes inteligentes, con el objetivo de obtener un prototipo estadístico de una smart city. En este documento se describen escenarios como casas y edificios inteligentes, en los cuales los dispositivos del día a día están interconectados usando varios protocolos, y pueden ser controlados a través de una interfaz por los usuarios, como por ejemplo una aplicación móvil.</a:t>
            </a:r>
            <a:endParaRPr>
              <a:solidFill>
                <a:srgbClr val="FFFFFF"/>
              </a:solidFill>
            </a:endParaRPr>
          </a:p>
        </p:txBody>
      </p:sp>
      <p:sp>
        <p:nvSpPr>
          <p:cNvPr id="248" name="Google Shape;248;p22"/>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249" name="Google Shape;249;p22"/>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2</a:t>
            </a:r>
            <a:endParaRPr b="1">
              <a:solidFill>
                <a:schemeClr val="accent1"/>
              </a:solidFill>
            </a:endParaRPr>
          </a:p>
        </p:txBody>
      </p:sp>
      <p:sp>
        <p:nvSpPr>
          <p:cNvPr id="250" name="Google Shape;250;p22"/>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251" name="Google Shape;251;p22"/>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252" name="Google Shape;252;p22"/>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253" name="Google Shape;253;p22"/>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254" name="Google Shape;254;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2: </a:t>
            </a:r>
            <a:r>
              <a:rPr lang="es" sz="1766">
                <a:latin typeface="Lato"/>
                <a:ea typeface="Lato"/>
                <a:cs typeface="Lato"/>
                <a:sym typeface="Lato"/>
              </a:rPr>
              <a:t>Smart Energy Efficient Home Automation System Using IoT.</a:t>
            </a:r>
            <a:endParaRPr sz="1766">
              <a:latin typeface="Lato"/>
              <a:ea typeface="Lato"/>
              <a:cs typeface="Lato"/>
              <a:sym typeface="Lato"/>
            </a:endParaRPr>
          </a:p>
          <a:p>
            <a:pPr indent="0" lvl="0" marL="0" rtl="0" algn="ctr">
              <a:spcBef>
                <a:spcPts val="0"/>
              </a:spcBef>
              <a:spcAft>
                <a:spcPts val="0"/>
              </a:spcAft>
              <a:buNone/>
            </a:pPr>
            <a:r>
              <a:t/>
            </a:r>
            <a:endParaRPr i="1" sz="1766">
              <a:latin typeface="Lato"/>
              <a:ea typeface="Lato"/>
              <a:cs typeface="Lato"/>
              <a:sym typeface="Lato"/>
            </a:endParaRPr>
          </a:p>
        </p:txBody>
      </p:sp>
      <p:sp>
        <p:nvSpPr>
          <p:cNvPr id="255" name="Google Shape;255;p22"/>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pic>
        <p:nvPicPr>
          <p:cNvPr id="256" name="Google Shape;256;p22"/>
          <p:cNvPicPr preferRelativeResize="0"/>
          <p:nvPr/>
        </p:nvPicPr>
        <p:blipFill>
          <a:blip r:embed="rId3">
            <a:alphaModFix/>
          </a:blip>
          <a:stretch>
            <a:fillRect/>
          </a:stretch>
        </p:blipFill>
        <p:spPr>
          <a:xfrm>
            <a:off x="254755" y="2901075"/>
            <a:ext cx="2365376" cy="1577675"/>
          </a:xfrm>
          <a:prstGeom prst="rect">
            <a:avLst/>
          </a:prstGeom>
          <a:noFill/>
          <a:ln>
            <a:noFill/>
          </a:ln>
        </p:spPr>
      </p:pic>
      <p:pic>
        <p:nvPicPr>
          <p:cNvPr id="257" name="Google Shape;257;p22"/>
          <p:cNvPicPr preferRelativeResize="0"/>
          <p:nvPr/>
        </p:nvPicPr>
        <p:blipFill>
          <a:blip r:embed="rId4">
            <a:alphaModFix/>
          </a:blip>
          <a:stretch>
            <a:fillRect/>
          </a:stretch>
        </p:blipFill>
        <p:spPr>
          <a:xfrm>
            <a:off x="3002453" y="2901075"/>
            <a:ext cx="2618589" cy="1577675"/>
          </a:xfrm>
          <a:prstGeom prst="rect">
            <a:avLst/>
          </a:prstGeom>
          <a:noFill/>
          <a:ln>
            <a:noFill/>
          </a:ln>
        </p:spPr>
      </p:pic>
      <p:pic>
        <p:nvPicPr>
          <p:cNvPr id="258" name="Google Shape;258;p22"/>
          <p:cNvPicPr preferRelativeResize="0"/>
          <p:nvPr/>
        </p:nvPicPr>
        <p:blipFill>
          <a:blip r:embed="rId5">
            <a:alphaModFix/>
          </a:blip>
          <a:stretch>
            <a:fillRect/>
          </a:stretch>
        </p:blipFill>
        <p:spPr>
          <a:xfrm>
            <a:off x="6035450" y="2901075"/>
            <a:ext cx="2524275" cy="157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Artículo en el cual se trata la </a:t>
            </a:r>
            <a:r>
              <a:rPr b="1" lang="es"/>
              <a:t>privacidad de los usuarios</a:t>
            </a:r>
            <a:r>
              <a:rPr lang="es"/>
              <a:t> . En el artículo en sí , se desarrollan varias entrevistas para determinar las opiniones de los usuarios respecto al manejo de sus  datos recopilados.</a:t>
            </a:r>
            <a:endParaRPr/>
          </a:p>
          <a:p>
            <a:pPr indent="0" lvl="0" marL="0" rtl="0" algn="l">
              <a:spcBef>
                <a:spcPts val="1200"/>
              </a:spcBef>
              <a:spcAft>
                <a:spcPts val="0"/>
              </a:spcAft>
              <a:buNone/>
            </a:pPr>
            <a:r>
              <a:rPr lang="es"/>
              <a:t>De estas entrevistas se llegó a la conclusión de que la mayoría de las personas piensan que los dispositivos que son fabricados por marcas conocidas protegen mejor los datos personales.</a:t>
            </a:r>
            <a:endParaRPr/>
          </a:p>
          <a:p>
            <a:pPr indent="0" lvl="0" marL="0" rtl="0" algn="l">
              <a:spcBef>
                <a:spcPts val="1200"/>
              </a:spcBef>
              <a:spcAft>
                <a:spcPts val="0"/>
              </a:spcAft>
              <a:buNone/>
            </a:pPr>
            <a:r>
              <a:rPr lang="es"/>
              <a:t>Otra conclusión a la que se llegó es que los usuarios de dispositivos no son </a:t>
            </a:r>
            <a:r>
              <a:rPr lang="es"/>
              <a:t>conscientes</a:t>
            </a:r>
            <a:r>
              <a:rPr lang="es"/>
              <a:t> de los riesgos de privacidad que hay en la recopilación de datos que no sean audio/video.</a:t>
            </a:r>
            <a:endParaRPr/>
          </a:p>
          <a:p>
            <a:pPr indent="0" lvl="0" marL="0" rtl="0" algn="l">
              <a:spcBef>
                <a:spcPts val="1200"/>
              </a:spcBef>
              <a:spcAft>
                <a:spcPts val="1200"/>
              </a:spcAft>
              <a:buNone/>
            </a:pPr>
            <a:r>
              <a:rPr lang="es"/>
              <a:t>Basándonos en estas conclusiones, la conclusión final es que los usuarios no son conscientes de lo poco que están protegidos sus datos personales.</a:t>
            </a:r>
            <a:endParaRPr/>
          </a:p>
        </p:txBody>
      </p:sp>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3: </a:t>
            </a:r>
            <a:r>
              <a:rPr i="1" lang="es" sz="1766">
                <a:latin typeface="Lato"/>
                <a:ea typeface="Lato"/>
                <a:cs typeface="Lato"/>
                <a:sym typeface="Lato"/>
              </a:rPr>
              <a:t>User Perceptions of Smart Home IoT Privacy.</a:t>
            </a:r>
            <a:endParaRPr b="1" i="1" sz="3066"/>
          </a:p>
        </p:txBody>
      </p:sp>
      <p:sp>
        <p:nvSpPr>
          <p:cNvPr id="265" name="Google Shape;265;p23"/>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266" name="Google Shape;266;p23"/>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267" name="Google Shape;267;p23"/>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3</a:t>
            </a:r>
            <a:endParaRPr b="1">
              <a:solidFill>
                <a:schemeClr val="accent1"/>
              </a:solidFill>
            </a:endParaRPr>
          </a:p>
        </p:txBody>
      </p:sp>
      <p:sp>
        <p:nvSpPr>
          <p:cNvPr id="268" name="Google Shape;268;p23"/>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269" name="Google Shape;269;p23"/>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270" name="Google Shape;270;p23"/>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271" name="Google Shape;271;p23"/>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pic>
        <p:nvPicPr>
          <p:cNvPr id="272" name="Google Shape;272;p23"/>
          <p:cNvPicPr preferRelativeResize="0"/>
          <p:nvPr/>
        </p:nvPicPr>
        <p:blipFill>
          <a:blip r:embed="rId3">
            <a:alphaModFix/>
          </a:blip>
          <a:stretch>
            <a:fillRect/>
          </a:stretch>
        </p:blipFill>
        <p:spPr>
          <a:xfrm>
            <a:off x="7686001" y="329450"/>
            <a:ext cx="1244874" cy="800876"/>
          </a:xfrm>
          <a:prstGeom prst="rect">
            <a:avLst/>
          </a:prstGeom>
          <a:noFill/>
          <a:ln>
            <a:noFill/>
          </a:ln>
        </p:spPr>
      </p:pic>
      <p:pic>
        <p:nvPicPr>
          <p:cNvPr id="273" name="Google Shape;273;p23"/>
          <p:cNvPicPr preferRelativeResize="0"/>
          <p:nvPr/>
        </p:nvPicPr>
        <p:blipFill>
          <a:blip r:embed="rId4">
            <a:alphaModFix/>
          </a:blip>
          <a:stretch>
            <a:fillRect/>
          </a:stretch>
        </p:blipFill>
        <p:spPr>
          <a:xfrm>
            <a:off x="125899" y="3863565"/>
            <a:ext cx="1283099" cy="7465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2100"/>
              <a:t>En este artículo, se presentan varios escenarios en los cuales se propone el uso del Cloud Computing, Big Data, computación en la nube, y sistemas de Monitoreo como cámaras de vigilancia y otros, para interconectar estos previos entre sí y crear ambientes inteligentes de inmotica, con el objetivo de obtener un estudio estadístico de una smart building basado en el consumo y eficiencia.</a:t>
            </a:r>
            <a:endParaRPr sz="2100"/>
          </a:p>
        </p:txBody>
      </p:sp>
      <p:sp>
        <p:nvSpPr>
          <p:cNvPr id="279" name="Google Shape;279;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4: </a:t>
            </a:r>
            <a:r>
              <a:rPr i="1" lang="es" sz="1211">
                <a:latin typeface="Lato"/>
                <a:ea typeface="Lato"/>
                <a:cs typeface="Lato"/>
                <a:sym typeface="Lato"/>
              </a:rPr>
              <a:t>Efficient IoT-based sensor BIG Data collection–processing and analysis in smart buildings</a:t>
            </a:r>
            <a:r>
              <a:rPr b="1" i="1" lang="es" sz="2511"/>
              <a:t> </a:t>
            </a:r>
            <a:endParaRPr b="1" i="1" sz="2511"/>
          </a:p>
        </p:txBody>
      </p:sp>
      <p:sp>
        <p:nvSpPr>
          <p:cNvPr id="280" name="Google Shape;280;p24"/>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281" name="Google Shape;281;p24"/>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282" name="Google Shape;282;p24"/>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283" name="Google Shape;283;p24"/>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4</a:t>
            </a:r>
            <a:endParaRPr b="1">
              <a:solidFill>
                <a:schemeClr val="accent1"/>
              </a:solidFill>
            </a:endParaRPr>
          </a:p>
        </p:txBody>
      </p:sp>
      <p:sp>
        <p:nvSpPr>
          <p:cNvPr id="284" name="Google Shape;284;p24"/>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285" name="Google Shape;285;p24"/>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286" name="Google Shape;286;p24"/>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s" sz="2100"/>
              <a:t>En este artículo se describe un modelo de machine learning, capaz de gestionar automáticamente la temperatura y humedad de un entorno, ajustándose a las medidas externas e internas del ambiente del complejo que supervisa. Lo especial de este modelo es que es capaz de re-adaptarse a diferente lugares y países, entrenando con pocas muestras y durante un tiempo relativamente corto</a:t>
            </a:r>
            <a:endParaRPr sz="2100"/>
          </a:p>
        </p:txBody>
      </p:sp>
      <p:sp>
        <p:nvSpPr>
          <p:cNvPr id="292" name="Google Shape;292;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5: </a:t>
            </a:r>
            <a:r>
              <a:rPr lang="es" sz="1211">
                <a:latin typeface="Lato"/>
                <a:ea typeface="Lato"/>
                <a:cs typeface="Lato"/>
                <a:sym typeface="Lato"/>
              </a:rPr>
              <a:t>Transfer learning with deep neural networks for model predictive control of HVAC and natural ventilation in smart buildings.</a:t>
            </a:r>
            <a:endParaRPr b="1" sz="2511"/>
          </a:p>
        </p:txBody>
      </p:sp>
      <p:sp>
        <p:nvSpPr>
          <p:cNvPr id="293" name="Google Shape;293;p25"/>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294" name="Google Shape;294;p25"/>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295" name="Google Shape;295;p25"/>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296" name="Google Shape;296;p25"/>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297" name="Google Shape;297;p25"/>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5</a:t>
            </a:r>
            <a:endParaRPr b="1">
              <a:solidFill>
                <a:schemeClr val="accent1"/>
              </a:solidFill>
            </a:endParaRPr>
          </a:p>
        </p:txBody>
      </p:sp>
      <p:sp>
        <p:nvSpPr>
          <p:cNvPr id="298" name="Google Shape;298;p25"/>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299" name="Google Shape;299;p25"/>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32500" lnSpcReduction="10000"/>
          </a:bodyPr>
          <a:lstStyle/>
          <a:p>
            <a:pPr indent="0" lvl="0" marL="0" rtl="0" algn="l">
              <a:lnSpc>
                <a:spcPct val="115000"/>
              </a:lnSpc>
              <a:spcBef>
                <a:spcPts val="0"/>
              </a:spcBef>
              <a:spcAft>
                <a:spcPts val="0"/>
              </a:spcAft>
              <a:buNone/>
            </a:pPr>
            <a:r>
              <a:rPr lang="es" sz="4100"/>
              <a:t>Este trabajo tiene como propósito la selección de herramientas pertinentes para el diseño de un sistema inmótico para lograr la automatización de los bloques habitacionales de unas instalaciones hoteleras. </a:t>
            </a:r>
            <a:endParaRPr sz="4100"/>
          </a:p>
          <a:p>
            <a:pPr indent="0" lvl="0" marL="0" rtl="0" algn="l">
              <a:lnSpc>
                <a:spcPct val="115000"/>
              </a:lnSpc>
              <a:spcBef>
                <a:spcPts val="1200"/>
              </a:spcBef>
              <a:spcAft>
                <a:spcPts val="0"/>
              </a:spcAft>
              <a:buNone/>
            </a:pPr>
            <a:r>
              <a:rPr lang="es" sz="4100"/>
              <a:t>Este diseño conduce a la obtención de un edificio inteligente favorecedor de la gestión y control de todos sus sistemas. En el mismo se describen las redes utilizadas, su arquitectura y topología basadas en un sistema distribuido donde el cableado estructurado horizontal se logra con par trenzado UTP y el cableado vertical con fibra óptica, como elementos de control se utilizan controladores lógicos programables y diferentes elementos de campo para la medición y ejecución de las acciones de control donde la supervisión se realiza a través de un SCADA sobre la base de la eficiencia energética y confort, la seguridad, el control y gestión, las comunicaciones, la accesibilidad y el ciclo de vida del edificio.</a:t>
            </a:r>
            <a:endParaRPr sz="4100"/>
          </a:p>
          <a:p>
            <a:pPr indent="0" lvl="0" marL="0" rtl="0" algn="l">
              <a:spcBef>
                <a:spcPts val="1200"/>
              </a:spcBef>
              <a:spcAft>
                <a:spcPts val="1200"/>
              </a:spcAft>
              <a:buNone/>
            </a:pPr>
            <a:r>
              <a:t/>
            </a:r>
            <a:endParaRPr/>
          </a:p>
        </p:txBody>
      </p:sp>
      <p:sp>
        <p:nvSpPr>
          <p:cNvPr id="305" name="Google Shape;305;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6: </a:t>
            </a:r>
            <a:r>
              <a:rPr lang="es" sz="1400">
                <a:latin typeface="Lato"/>
                <a:ea typeface="Lato"/>
                <a:cs typeface="Lato"/>
                <a:sym typeface="Lato"/>
              </a:rPr>
              <a:t>Herramientas para el diseño de un sistema inmótico en el bloque</a:t>
            </a:r>
            <a:endParaRPr sz="1400">
              <a:latin typeface="Lato"/>
              <a:ea typeface="Lato"/>
              <a:cs typeface="Lato"/>
              <a:sym typeface="Lato"/>
            </a:endParaRPr>
          </a:p>
          <a:p>
            <a:pPr indent="0" lvl="0" marL="0" rtl="0" algn="ctr">
              <a:spcBef>
                <a:spcPts val="0"/>
              </a:spcBef>
              <a:spcAft>
                <a:spcPts val="0"/>
              </a:spcAft>
              <a:buNone/>
            </a:pPr>
            <a:r>
              <a:rPr lang="es" sz="1400">
                <a:latin typeface="Lato"/>
                <a:ea typeface="Lato"/>
                <a:cs typeface="Lato"/>
                <a:sym typeface="Lato"/>
              </a:rPr>
              <a:t>habitacional de un hotel </a:t>
            </a:r>
            <a:endParaRPr sz="1400">
              <a:latin typeface="Lato"/>
              <a:ea typeface="Lato"/>
              <a:cs typeface="Lato"/>
              <a:sym typeface="Lato"/>
            </a:endParaRPr>
          </a:p>
        </p:txBody>
      </p:sp>
      <p:sp>
        <p:nvSpPr>
          <p:cNvPr id="306" name="Google Shape;306;p26"/>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307" name="Google Shape;307;p26"/>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308" name="Google Shape;308;p26"/>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309" name="Google Shape;309;p26"/>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310" name="Google Shape;310;p26"/>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311" name="Google Shape;311;p26"/>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6</a:t>
            </a:r>
            <a:endParaRPr b="1">
              <a:solidFill>
                <a:schemeClr val="accent1"/>
              </a:solidFill>
            </a:endParaRPr>
          </a:p>
        </p:txBody>
      </p:sp>
      <p:sp>
        <p:nvSpPr>
          <p:cNvPr id="312" name="Google Shape;312;p26"/>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Este artículo consiste en una propuesta para un restaurante inteligente, usando una tecnología en cuatro capas, donde un sistema de RFID se utiliza para controlar las entregas de comida. Las etiquetas RFID están dispuestas debajo de los platos. Los cuales al ser preparados se posicionan sobre una mesa con un lector de RFID. De esta manera los camareros saben </a:t>
            </a:r>
            <a:r>
              <a:rPr lang="es"/>
              <a:t>cuándo</a:t>
            </a:r>
            <a:r>
              <a:rPr lang="es"/>
              <a:t> está listo el pedido de una mesa y pueden entregarlo.</a:t>
            </a:r>
            <a:endParaRPr/>
          </a:p>
          <a:p>
            <a:pPr indent="0" lvl="0" marL="0" rtl="0" algn="l">
              <a:spcBef>
                <a:spcPts val="1200"/>
              </a:spcBef>
              <a:spcAft>
                <a:spcPts val="1200"/>
              </a:spcAft>
              <a:buNone/>
            </a:pPr>
            <a:r>
              <a:rPr lang="es"/>
              <a:t>Se ha demostrado que este sistema es factible con el uso de una placa Raspberry Pi y un módulo NFC. Para la comunicación se utiliza el protocolo HTTP y para comunicación en la aplicación </a:t>
            </a:r>
            <a:r>
              <a:rPr lang="es"/>
              <a:t>se realiza mediante el servicio web REST</a:t>
            </a:r>
            <a:r>
              <a:rPr lang="es"/>
              <a:t>.</a:t>
            </a:r>
            <a:endParaRPr/>
          </a:p>
        </p:txBody>
      </p:sp>
      <p:sp>
        <p:nvSpPr>
          <p:cNvPr id="318" name="Google Shape;318;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7: </a:t>
            </a:r>
            <a:r>
              <a:rPr b="1" lang="es" sz="1733"/>
              <a:t>IOT based smart restaurant system using RFID</a:t>
            </a:r>
            <a:endParaRPr sz="733">
              <a:latin typeface="Lato"/>
              <a:ea typeface="Lato"/>
              <a:cs typeface="Lato"/>
              <a:sym typeface="Lato"/>
            </a:endParaRPr>
          </a:p>
        </p:txBody>
      </p:sp>
      <p:sp>
        <p:nvSpPr>
          <p:cNvPr id="319" name="Google Shape;319;p27"/>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1</a:t>
            </a:r>
            <a:endParaRPr b="1">
              <a:solidFill>
                <a:schemeClr val="dk1"/>
              </a:solidFill>
            </a:endParaRPr>
          </a:p>
        </p:txBody>
      </p:sp>
      <p:sp>
        <p:nvSpPr>
          <p:cNvPr id="320" name="Google Shape;320;p27"/>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321" name="Google Shape;321;p27"/>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322" name="Google Shape;322;p27"/>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323" name="Google Shape;323;p27"/>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324" name="Google Shape;324;p27"/>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325" name="Google Shape;325;p27"/>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7</a:t>
            </a:r>
            <a:endParaRPr b="1">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Análisis</a:t>
            </a:r>
            <a:r>
              <a:rPr lang="es"/>
              <a:t> del Entorno de un Restaurante</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s" sz="2000"/>
              <a:t>Nosotros, como grupo de investigación, buscamos una manera de implementar sistemas automatizados basados en la </a:t>
            </a:r>
            <a:r>
              <a:rPr lang="es" sz="2000"/>
              <a:t>domótica</a:t>
            </a:r>
            <a:r>
              <a:rPr lang="es" sz="2000"/>
              <a:t>, para mejorar los entornos de los restaurantes, y hemos encontrado propuestas a automatizar este proceso, en concreto, maneras para poder identificar de los platos, automatizar los pedidos, controlar la iluminación de forma automática, y mucho </a:t>
            </a:r>
            <a:r>
              <a:rPr lang="es" sz="2000"/>
              <a:t>más</a:t>
            </a:r>
            <a:r>
              <a:rPr lang="es" sz="2000"/>
              <a:t>.</a:t>
            </a:r>
            <a:endParaRPr sz="2000"/>
          </a:p>
          <a:p>
            <a:pPr indent="0" lvl="0" marL="0" rtl="0" algn="just">
              <a:spcBef>
                <a:spcPts val="1200"/>
              </a:spcBef>
              <a:spcAft>
                <a:spcPts val="0"/>
              </a:spcAft>
              <a:buNone/>
            </a:pPr>
            <a:r>
              <a:t/>
            </a:r>
            <a:endParaRPr sz="2000"/>
          </a:p>
          <a:p>
            <a:pPr indent="0" lvl="0" marL="0" rtl="0" algn="just">
              <a:spcBef>
                <a:spcPts val="1200"/>
              </a:spcBef>
              <a:spcAft>
                <a:spcPts val="1200"/>
              </a:spcAft>
              <a:buNone/>
            </a:pPr>
            <a:r>
              <a:rPr lang="es" sz="2000"/>
              <a:t>Basándonos en los artículos que hemos revisado, hemos deducido que las funcionalidades para nuestro entorno será el siguiente.</a:t>
            </a:r>
            <a:endParaRPr sz="2000"/>
          </a:p>
        </p:txBody>
      </p:sp>
      <p:sp>
        <p:nvSpPr>
          <p:cNvPr id="143" name="Google Shape;143;p14"/>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144" name="Google Shape;144;p14"/>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145" name="Google Shape;145;p14"/>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Funcionalidades</a:t>
            </a:r>
            <a:endParaRPr b="1">
              <a:solidFill>
                <a:schemeClr val="dk1"/>
              </a:solidFill>
            </a:endParaRPr>
          </a:p>
        </p:txBody>
      </p:sp>
      <p:sp>
        <p:nvSpPr>
          <p:cNvPr id="146" name="Google Shape;146;p14"/>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Seguridad</a:t>
            </a:r>
            <a:endParaRPr b="1">
              <a:solidFill>
                <a:schemeClr val="dk1"/>
              </a:solidFill>
            </a:endParaRPr>
          </a:p>
        </p:txBody>
      </p:sp>
      <p:sp>
        <p:nvSpPr>
          <p:cNvPr id="147" name="Google Shape;147;p14"/>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Servicio</a:t>
            </a:r>
            <a:endParaRPr b="1">
              <a:solidFill>
                <a:schemeClr val="dk1"/>
              </a:solidFill>
            </a:endParaRPr>
          </a:p>
        </p:txBody>
      </p:sp>
      <p:sp>
        <p:nvSpPr>
          <p:cNvPr id="148" name="Google Shape;148;p14"/>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Confort</a:t>
            </a:r>
            <a:endParaRPr b="1">
              <a:solidFill>
                <a:schemeClr val="dk1"/>
              </a:solidFill>
            </a:endParaRPr>
          </a:p>
        </p:txBody>
      </p:sp>
      <p:sp>
        <p:nvSpPr>
          <p:cNvPr id="149" name="Google Shape;149;p14"/>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Comunicación</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5"/>
          <p:cNvPicPr preferRelativeResize="0"/>
          <p:nvPr/>
        </p:nvPicPr>
        <p:blipFill>
          <a:blip r:embed="rId3">
            <a:alphaModFix/>
          </a:blip>
          <a:stretch>
            <a:fillRect/>
          </a:stretch>
        </p:blipFill>
        <p:spPr>
          <a:xfrm>
            <a:off x="3335575" y="152400"/>
            <a:ext cx="5692100" cy="4495250"/>
          </a:xfrm>
          <a:prstGeom prst="rect">
            <a:avLst/>
          </a:prstGeom>
          <a:noFill/>
          <a:ln>
            <a:noFill/>
          </a:ln>
        </p:spPr>
      </p:pic>
      <p:sp>
        <p:nvSpPr>
          <p:cNvPr id="155" name="Google Shape;155;p15"/>
          <p:cNvSpPr txBox="1"/>
          <p:nvPr/>
        </p:nvSpPr>
        <p:spPr>
          <a:xfrm>
            <a:off x="1025750" y="939900"/>
            <a:ext cx="2230500" cy="523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Funcionalidades</a:t>
            </a:r>
            <a:endParaRPr b="1" sz="2200">
              <a:solidFill>
                <a:schemeClr val="lt1"/>
              </a:solidFill>
              <a:latin typeface="Lato"/>
              <a:ea typeface="Lato"/>
              <a:cs typeface="Lato"/>
              <a:sym typeface="Lato"/>
            </a:endParaRPr>
          </a:p>
        </p:txBody>
      </p:sp>
      <p:sp>
        <p:nvSpPr>
          <p:cNvPr id="156" name="Google Shape;156;p15"/>
          <p:cNvSpPr txBox="1"/>
          <p:nvPr/>
        </p:nvSpPr>
        <p:spPr>
          <a:xfrm>
            <a:off x="6142625" y="4525300"/>
            <a:ext cx="219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800">
                <a:solidFill>
                  <a:schemeClr val="lt1"/>
                </a:solidFill>
                <a:latin typeface="Lato"/>
                <a:ea typeface="Lato"/>
                <a:cs typeface="Lato"/>
                <a:sym typeface="Lato"/>
              </a:rPr>
              <a:t>Figura 1. Árbol de funcionalidades</a:t>
            </a:r>
            <a:endParaRPr i="1" sz="800">
              <a:solidFill>
                <a:schemeClr val="lt1"/>
              </a:solidFill>
              <a:latin typeface="Lato"/>
              <a:ea typeface="Lato"/>
              <a:cs typeface="Lato"/>
              <a:sym typeface="Lato"/>
            </a:endParaRPr>
          </a:p>
        </p:txBody>
      </p:sp>
      <p:sp>
        <p:nvSpPr>
          <p:cNvPr id="157" name="Google Shape;157;p15"/>
          <p:cNvSpPr txBox="1"/>
          <p:nvPr/>
        </p:nvSpPr>
        <p:spPr>
          <a:xfrm>
            <a:off x="470338" y="2010563"/>
            <a:ext cx="21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Seguridad</a:t>
            </a:r>
            <a:endParaRPr sz="2400">
              <a:solidFill>
                <a:schemeClr val="lt1"/>
              </a:solidFill>
              <a:latin typeface="Lato"/>
              <a:ea typeface="Lato"/>
              <a:cs typeface="Lato"/>
              <a:sym typeface="Lato"/>
            </a:endParaRPr>
          </a:p>
        </p:txBody>
      </p:sp>
      <p:sp>
        <p:nvSpPr>
          <p:cNvPr id="158" name="Google Shape;158;p15"/>
          <p:cNvSpPr txBox="1"/>
          <p:nvPr/>
        </p:nvSpPr>
        <p:spPr>
          <a:xfrm>
            <a:off x="1354325" y="3026900"/>
            <a:ext cx="22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9" name="Google Shape;159;p15"/>
          <p:cNvSpPr txBox="1"/>
          <p:nvPr/>
        </p:nvSpPr>
        <p:spPr>
          <a:xfrm>
            <a:off x="1151579" y="2564675"/>
            <a:ext cx="21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Servicios</a:t>
            </a:r>
            <a:endParaRPr sz="2400">
              <a:solidFill>
                <a:schemeClr val="lt1"/>
              </a:solidFill>
              <a:latin typeface="Lato"/>
              <a:ea typeface="Lato"/>
              <a:cs typeface="Lato"/>
              <a:sym typeface="Lato"/>
            </a:endParaRPr>
          </a:p>
        </p:txBody>
      </p:sp>
      <p:sp>
        <p:nvSpPr>
          <p:cNvPr id="160" name="Google Shape;160;p15"/>
          <p:cNvSpPr txBox="1"/>
          <p:nvPr/>
        </p:nvSpPr>
        <p:spPr>
          <a:xfrm>
            <a:off x="1625460" y="3112125"/>
            <a:ext cx="21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Comfort</a:t>
            </a:r>
            <a:endParaRPr sz="2400">
              <a:solidFill>
                <a:schemeClr val="lt1"/>
              </a:solidFill>
              <a:latin typeface="Lato"/>
              <a:ea typeface="Lato"/>
              <a:cs typeface="Lato"/>
              <a:sym typeface="Lato"/>
            </a:endParaRPr>
          </a:p>
        </p:txBody>
      </p:sp>
      <p:sp>
        <p:nvSpPr>
          <p:cNvPr id="161" name="Google Shape;161;p15"/>
          <p:cNvSpPr txBox="1"/>
          <p:nvPr/>
        </p:nvSpPr>
        <p:spPr>
          <a:xfrm>
            <a:off x="2082022" y="3666225"/>
            <a:ext cx="21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Comunicación</a:t>
            </a:r>
            <a:endParaRPr sz="2400">
              <a:solidFill>
                <a:schemeClr val="lt1"/>
              </a:solidFill>
              <a:latin typeface="Lato"/>
              <a:ea typeface="Lato"/>
              <a:cs typeface="Lato"/>
              <a:sym typeface="Lato"/>
            </a:endParaRPr>
          </a:p>
        </p:txBody>
      </p:sp>
      <p:sp>
        <p:nvSpPr>
          <p:cNvPr id="162" name="Google Shape;162;p15"/>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163" name="Google Shape;163;p15"/>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Introducción</a:t>
            </a:r>
            <a:endParaRPr b="1">
              <a:solidFill>
                <a:schemeClr val="dk1"/>
              </a:solidFill>
            </a:endParaRPr>
          </a:p>
        </p:txBody>
      </p:sp>
      <p:sp>
        <p:nvSpPr>
          <p:cNvPr id="164" name="Google Shape;164;p15"/>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Funcionalidades</a:t>
            </a:r>
            <a:endParaRPr b="1">
              <a:solidFill>
                <a:schemeClr val="accent1"/>
              </a:solidFill>
            </a:endParaRPr>
          </a:p>
        </p:txBody>
      </p:sp>
      <p:sp>
        <p:nvSpPr>
          <p:cNvPr id="165" name="Google Shape;165;p15"/>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Seguridad</a:t>
            </a:r>
            <a:endParaRPr b="1">
              <a:solidFill>
                <a:schemeClr val="dk1"/>
              </a:solidFill>
            </a:endParaRPr>
          </a:p>
        </p:txBody>
      </p:sp>
      <p:sp>
        <p:nvSpPr>
          <p:cNvPr id="166" name="Google Shape;166;p15"/>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Servicio</a:t>
            </a:r>
            <a:endParaRPr b="1">
              <a:solidFill>
                <a:schemeClr val="dk1"/>
              </a:solidFill>
            </a:endParaRPr>
          </a:p>
        </p:txBody>
      </p:sp>
      <p:sp>
        <p:nvSpPr>
          <p:cNvPr id="167" name="Google Shape;167;p15"/>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Confort</a:t>
            </a:r>
            <a:endParaRPr b="1">
              <a:solidFill>
                <a:schemeClr val="dk1"/>
              </a:solidFill>
            </a:endParaRPr>
          </a:p>
        </p:txBody>
      </p:sp>
      <p:sp>
        <p:nvSpPr>
          <p:cNvPr id="168" name="Google Shape;168;p15"/>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Comunicación</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Especificación Funcional:</a:t>
            </a:r>
            <a:endParaRPr/>
          </a:p>
          <a:p>
            <a:pPr indent="0" lvl="0" marL="0" rtl="0" algn="ctr">
              <a:spcBef>
                <a:spcPts val="0"/>
              </a:spcBef>
              <a:spcAft>
                <a:spcPts val="0"/>
              </a:spcAft>
              <a:buNone/>
            </a:pPr>
            <a:r>
              <a:rPr b="1" lang="es"/>
              <a:t>Seguridad</a:t>
            </a:r>
            <a:endParaRPr b="1"/>
          </a:p>
        </p:txBody>
      </p:sp>
      <p:sp>
        <p:nvSpPr>
          <p:cNvPr id="174" name="Google Shape;17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s" sz="2200"/>
              <a:t>Alérgenos: Notificar a los comensales la presencia de alérgenos en los platos.</a:t>
            </a:r>
            <a:endParaRPr sz="2200"/>
          </a:p>
          <a:p>
            <a:pPr indent="0" lvl="0" marL="0" rtl="0" algn="l">
              <a:spcBef>
                <a:spcPts val="1200"/>
              </a:spcBef>
              <a:spcAft>
                <a:spcPts val="0"/>
              </a:spcAft>
              <a:buNone/>
            </a:pPr>
            <a:r>
              <a:t/>
            </a:r>
            <a:endParaRPr sz="2200"/>
          </a:p>
          <a:p>
            <a:pPr indent="-368300" lvl="0" marL="457200" rtl="0" algn="l">
              <a:spcBef>
                <a:spcPts val="1200"/>
              </a:spcBef>
              <a:spcAft>
                <a:spcPts val="0"/>
              </a:spcAft>
              <a:buSzPts val="2200"/>
              <a:buChar char="●"/>
            </a:pPr>
            <a:r>
              <a:rPr lang="es" sz="2200"/>
              <a:t>Alarmas: Detección de personas/movimiento dentro del recinto una vez cerrado éste.</a:t>
            </a:r>
            <a:endParaRPr sz="2200"/>
          </a:p>
        </p:txBody>
      </p:sp>
      <p:sp>
        <p:nvSpPr>
          <p:cNvPr id="175" name="Google Shape;175;p16"/>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176" name="Google Shape;176;p16"/>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Introducción</a:t>
            </a:r>
            <a:endParaRPr b="1">
              <a:solidFill>
                <a:schemeClr val="dk1"/>
              </a:solidFill>
            </a:endParaRPr>
          </a:p>
        </p:txBody>
      </p:sp>
      <p:sp>
        <p:nvSpPr>
          <p:cNvPr id="177" name="Google Shape;177;p16"/>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Funcionalidades</a:t>
            </a:r>
            <a:endParaRPr b="1">
              <a:solidFill>
                <a:schemeClr val="dk1"/>
              </a:solidFill>
            </a:endParaRPr>
          </a:p>
        </p:txBody>
      </p:sp>
      <p:sp>
        <p:nvSpPr>
          <p:cNvPr id="178" name="Google Shape;178;p16"/>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Seguridad</a:t>
            </a:r>
            <a:endParaRPr b="1">
              <a:solidFill>
                <a:schemeClr val="accent1"/>
              </a:solidFill>
            </a:endParaRPr>
          </a:p>
        </p:txBody>
      </p:sp>
      <p:sp>
        <p:nvSpPr>
          <p:cNvPr id="179" name="Google Shape;179;p16"/>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Servicio</a:t>
            </a:r>
            <a:endParaRPr b="1">
              <a:solidFill>
                <a:schemeClr val="dk1"/>
              </a:solidFill>
            </a:endParaRPr>
          </a:p>
        </p:txBody>
      </p:sp>
      <p:sp>
        <p:nvSpPr>
          <p:cNvPr id="180" name="Google Shape;180;p16"/>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Confort</a:t>
            </a:r>
            <a:endParaRPr b="1">
              <a:solidFill>
                <a:schemeClr val="dk1"/>
              </a:solidFill>
            </a:endParaRPr>
          </a:p>
        </p:txBody>
      </p:sp>
      <p:sp>
        <p:nvSpPr>
          <p:cNvPr id="181" name="Google Shape;181;p16"/>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Comunicación</a:t>
            </a:r>
            <a:endParaRPr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Especificación Funcional:</a:t>
            </a:r>
            <a:endParaRPr/>
          </a:p>
          <a:p>
            <a:pPr indent="0" lvl="0" marL="0" rtl="0" algn="ctr">
              <a:spcBef>
                <a:spcPts val="0"/>
              </a:spcBef>
              <a:spcAft>
                <a:spcPts val="0"/>
              </a:spcAft>
              <a:buNone/>
            </a:pPr>
            <a:r>
              <a:rPr b="1" lang="es"/>
              <a:t>Servicio</a:t>
            </a:r>
            <a:endParaRPr b="1"/>
          </a:p>
          <a:p>
            <a:pPr indent="0" lvl="0" marL="0" rtl="0" algn="l">
              <a:spcBef>
                <a:spcPts val="0"/>
              </a:spcBef>
              <a:spcAft>
                <a:spcPts val="0"/>
              </a:spcAft>
              <a:buNone/>
            </a:pPr>
            <a:r>
              <a:t/>
            </a:r>
            <a:endParaRPr/>
          </a:p>
        </p:txBody>
      </p:sp>
      <p:sp>
        <p:nvSpPr>
          <p:cNvPr id="187" name="Google Shape;187;p17"/>
          <p:cNvSpPr txBox="1"/>
          <p:nvPr>
            <p:ph idx="1" type="body"/>
          </p:nvPr>
        </p:nvSpPr>
        <p:spPr>
          <a:xfrm>
            <a:off x="1297500" y="1412800"/>
            <a:ext cx="7038900" cy="3554100"/>
          </a:xfrm>
          <a:prstGeom prst="rect">
            <a:avLst/>
          </a:prstGeom>
        </p:spPr>
        <p:txBody>
          <a:bodyPr anchorCtr="0" anchor="t" bIns="91425" lIns="91425" spcFirstLastPara="1" rIns="91425" wrap="square" tIns="91425">
            <a:normAutofit fontScale="77500" lnSpcReduction="20000"/>
          </a:bodyPr>
          <a:lstStyle/>
          <a:p>
            <a:pPr indent="-331946" lvl="0" marL="457200" rtl="0" algn="l">
              <a:spcBef>
                <a:spcPts val="0"/>
              </a:spcBef>
              <a:spcAft>
                <a:spcPts val="0"/>
              </a:spcAft>
              <a:buSzPct val="100000"/>
              <a:buChar char="●"/>
            </a:pPr>
            <a:r>
              <a:rPr lang="es" sz="2100"/>
              <a:t>Aviso: Detección de clientes esperando a ser atendidos.</a:t>
            </a:r>
            <a:endParaRPr sz="2100"/>
          </a:p>
          <a:p>
            <a:pPr indent="0" lvl="0" marL="457200" rtl="0" algn="l">
              <a:spcBef>
                <a:spcPts val="1200"/>
              </a:spcBef>
              <a:spcAft>
                <a:spcPts val="0"/>
              </a:spcAft>
              <a:buNone/>
            </a:pPr>
            <a:r>
              <a:t/>
            </a:r>
            <a:endParaRPr sz="2100"/>
          </a:p>
          <a:p>
            <a:pPr indent="-331946" lvl="0" marL="457200" rtl="0" algn="l">
              <a:spcBef>
                <a:spcPts val="1200"/>
              </a:spcBef>
              <a:spcAft>
                <a:spcPts val="0"/>
              </a:spcAft>
              <a:buSzPct val="100000"/>
              <a:buChar char="●"/>
            </a:pPr>
            <a:r>
              <a:rPr lang="es" sz="2100"/>
              <a:t>Detección repartidores: Detección de que hay repartidores libres o esperando reparto.</a:t>
            </a:r>
            <a:endParaRPr sz="2100"/>
          </a:p>
          <a:p>
            <a:pPr indent="0" lvl="0" marL="457200" rtl="0" algn="l">
              <a:spcBef>
                <a:spcPts val="1200"/>
              </a:spcBef>
              <a:spcAft>
                <a:spcPts val="0"/>
              </a:spcAft>
              <a:buNone/>
            </a:pPr>
            <a:r>
              <a:t/>
            </a:r>
            <a:endParaRPr sz="2100"/>
          </a:p>
          <a:p>
            <a:pPr indent="-331946" lvl="0" marL="457200" rtl="0" algn="l">
              <a:spcBef>
                <a:spcPts val="1200"/>
              </a:spcBef>
              <a:spcAft>
                <a:spcPts val="0"/>
              </a:spcAft>
              <a:buSzPct val="100000"/>
              <a:buChar char="●"/>
            </a:pPr>
            <a:r>
              <a:rPr lang="es" sz="2100"/>
              <a:t>Detección de platos: Detección de los platos vacíos a recoger por los camareros.</a:t>
            </a:r>
            <a:endParaRPr sz="2100"/>
          </a:p>
          <a:p>
            <a:pPr indent="0" lvl="0" marL="457200" rtl="0" algn="l">
              <a:spcBef>
                <a:spcPts val="1200"/>
              </a:spcBef>
              <a:spcAft>
                <a:spcPts val="0"/>
              </a:spcAft>
              <a:buNone/>
            </a:pPr>
            <a:r>
              <a:t/>
            </a:r>
            <a:endParaRPr sz="2100"/>
          </a:p>
          <a:p>
            <a:pPr indent="-331946" lvl="0" marL="457200" rtl="0" algn="l">
              <a:spcBef>
                <a:spcPts val="1200"/>
              </a:spcBef>
              <a:spcAft>
                <a:spcPts val="0"/>
              </a:spcAft>
              <a:buSzPct val="100000"/>
              <a:buChar char="●"/>
            </a:pPr>
            <a:r>
              <a:rPr lang="es" sz="2100"/>
              <a:t>Previsión: Prevenir estadísticamente de la cantidad de clientela que se tendrá en cada día.</a:t>
            </a:r>
            <a:endParaRPr sz="2100"/>
          </a:p>
        </p:txBody>
      </p:sp>
      <p:sp>
        <p:nvSpPr>
          <p:cNvPr id="188" name="Google Shape;188;p17"/>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189" name="Google Shape;189;p17"/>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Introducción</a:t>
            </a:r>
            <a:endParaRPr b="1">
              <a:solidFill>
                <a:schemeClr val="dk1"/>
              </a:solidFill>
            </a:endParaRPr>
          </a:p>
        </p:txBody>
      </p:sp>
      <p:sp>
        <p:nvSpPr>
          <p:cNvPr id="190" name="Google Shape;190;p17"/>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Funcionalidades</a:t>
            </a:r>
            <a:endParaRPr b="1">
              <a:solidFill>
                <a:schemeClr val="dk1"/>
              </a:solidFill>
            </a:endParaRPr>
          </a:p>
        </p:txBody>
      </p:sp>
      <p:sp>
        <p:nvSpPr>
          <p:cNvPr id="191" name="Google Shape;191;p17"/>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Seguridad</a:t>
            </a:r>
            <a:endParaRPr b="1">
              <a:solidFill>
                <a:schemeClr val="dk1"/>
              </a:solidFill>
            </a:endParaRPr>
          </a:p>
        </p:txBody>
      </p:sp>
      <p:sp>
        <p:nvSpPr>
          <p:cNvPr id="192" name="Google Shape;192;p17"/>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Servicio</a:t>
            </a:r>
            <a:endParaRPr b="1">
              <a:solidFill>
                <a:schemeClr val="accent1"/>
              </a:solidFill>
            </a:endParaRPr>
          </a:p>
        </p:txBody>
      </p:sp>
      <p:sp>
        <p:nvSpPr>
          <p:cNvPr id="193" name="Google Shape;193;p17"/>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Confort</a:t>
            </a:r>
            <a:endParaRPr b="1">
              <a:solidFill>
                <a:schemeClr val="dk1"/>
              </a:solidFill>
            </a:endParaRPr>
          </a:p>
        </p:txBody>
      </p:sp>
      <p:sp>
        <p:nvSpPr>
          <p:cNvPr id="194" name="Google Shape;194;p17"/>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Comunicación</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Especificación Funcional:</a:t>
            </a:r>
            <a:endParaRPr/>
          </a:p>
          <a:p>
            <a:pPr indent="0" lvl="0" marL="0" rtl="0" algn="ctr">
              <a:spcBef>
                <a:spcPts val="0"/>
              </a:spcBef>
              <a:spcAft>
                <a:spcPts val="0"/>
              </a:spcAft>
              <a:buNone/>
            </a:pPr>
            <a:r>
              <a:rPr b="1" lang="es"/>
              <a:t>Comfort</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4647" lvl="0" marL="457200" rtl="0" algn="l">
              <a:lnSpc>
                <a:spcPct val="95000"/>
              </a:lnSpc>
              <a:spcBef>
                <a:spcPts val="0"/>
              </a:spcBef>
              <a:spcAft>
                <a:spcPts val="0"/>
              </a:spcAft>
              <a:buSzPts val="1985"/>
              <a:buChar char="●"/>
            </a:pPr>
            <a:r>
              <a:rPr lang="es" sz="1985"/>
              <a:t>Volumen música: Cambiar el volumen de la </a:t>
            </a:r>
            <a:r>
              <a:rPr lang="es" sz="1985"/>
              <a:t>música</a:t>
            </a:r>
            <a:r>
              <a:rPr lang="es" sz="1985"/>
              <a:t> de ambiente de cada mesa.</a:t>
            </a:r>
            <a:endParaRPr sz="1985"/>
          </a:p>
          <a:p>
            <a:pPr indent="0" lvl="0" marL="0" rtl="0" algn="l">
              <a:lnSpc>
                <a:spcPct val="95000"/>
              </a:lnSpc>
              <a:spcBef>
                <a:spcPts val="1200"/>
              </a:spcBef>
              <a:spcAft>
                <a:spcPts val="0"/>
              </a:spcAft>
              <a:buSzPts val="935"/>
              <a:buNone/>
            </a:pPr>
            <a:r>
              <a:t/>
            </a:r>
            <a:endParaRPr sz="1985"/>
          </a:p>
          <a:p>
            <a:pPr indent="-354647" lvl="0" marL="457200" rtl="0" algn="l">
              <a:lnSpc>
                <a:spcPct val="95000"/>
              </a:lnSpc>
              <a:spcBef>
                <a:spcPts val="1200"/>
              </a:spcBef>
              <a:spcAft>
                <a:spcPts val="0"/>
              </a:spcAft>
              <a:buSzPts val="1985"/>
              <a:buChar char="●"/>
            </a:pPr>
            <a:r>
              <a:rPr lang="es" sz="1985"/>
              <a:t>Bombillas: Detección de comensales, gestionar las luces de las mesas cuando no hay comensales.</a:t>
            </a:r>
            <a:endParaRPr sz="1985"/>
          </a:p>
          <a:p>
            <a:pPr indent="0" lvl="0" marL="0" rtl="0" algn="l">
              <a:lnSpc>
                <a:spcPct val="95000"/>
              </a:lnSpc>
              <a:spcBef>
                <a:spcPts val="1200"/>
              </a:spcBef>
              <a:spcAft>
                <a:spcPts val="0"/>
              </a:spcAft>
              <a:buSzPts val="935"/>
              <a:buNone/>
            </a:pPr>
            <a:r>
              <a:t/>
            </a:r>
            <a:endParaRPr sz="1985"/>
          </a:p>
          <a:p>
            <a:pPr indent="-354647" lvl="0" marL="457200" rtl="0" algn="l">
              <a:lnSpc>
                <a:spcPct val="95000"/>
              </a:lnSpc>
              <a:spcBef>
                <a:spcPts val="1200"/>
              </a:spcBef>
              <a:spcAft>
                <a:spcPts val="0"/>
              </a:spcAft>
              <a:buSzPts val="1985"/>
              <a:buChar char="●"/>
            </a:pPr>
            <a:r>
              <a:rPr lang="es" sz="1985"/>
              <a:t>Termostato: Gestionar la temperatura de cada mesa, al confort de cada comensal.</a:t>
            </a:r>
            <a:endParaRPr sz="1985"/>
          </a:p>
        </p:txBody>
      </p:sp>
      <p:sp>
        <p:nvSpPr>
          <p:cNvPr id="201" name="Google Shape;201;p18"/>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202" name="Google Shape;202;p18"/>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Introducción</a:t>
            </a:r>
            <a:endParaRPr b="1">
              <a:solidFill>
                <a:schemeClr val="dk1"/>
              </a:solidFill>
            </a:endParaRPr>
          </a:p>
        </p:txBody>
      </p:sp>
      <p:sp>
        <p:nvSpPr>
          <p:cNvPr id="203" name="Google Shape;203;p18"/>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Funcionalidades</a:t>
            </a:r>
            <a:endParaRPr b="1">
              <a:solidFill>
                <a:schemeClr val="dk1"/>
              </a:solidFill>
            </a:endParaRPr>
          </a:p>
        </p:txBody>
      </p:sp>
      <p:sp>
        <p:nvSpPr>
          <p:cNvPr id="204" name="Google Shape;204;p18"/>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Seguridad</a:t>
            </a:r>
            <a:endParaRPr b="1">
              <a:solidFill>
                <a:schemeClr val="dk1"/>
              </a:solidFill>
            </a:endParaRPr>
          </a:p>
        </p:txBody>
      </p:sp>
      <p:sp>
        <p:nvSpPr>
          <p:cNvPr id="205" name="Google Shape;205;p18"/>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Servicio</a:t>
            </a:r>
            <a:endParaRPr b="1">
              <a:solidFill>
                <a:schemeClr val="dk1"/>
              </a:solidFill>
            </a:endParaRPr>
          </a:p>
        </p:txBody>
      </p:sp>
      <p:sp>
        <p:nvSpPr>
          <p:cNvPr id="206" name="Google Shape;206;p18"/>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Confort</a:t>
            </a:r>
            <a:endParaRPr b="1">
              <a:solidFill>
                <a:schemeClr val="accent1"/>
              </a:solidFill>
            </a:endParaRPr>
          </a:p>
        </p:txBody>
      </p:sp>
      <p:sp>
        <p:nvSpPr>
          <p:cNvPr id="207" name="Google Shape;207;p18"/>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Comunicación</a:t>
            </a: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Especificación Funcional:</a:t>
            </a:r>
            <a:endParaRPr/>
          </a:p>
          <a:p>
            <a:pPr indent="0" lvl="0" marL="0" rtl="0" algn="ctr">
              <a:spcBef>
                <a:spcPts val="0"/>
              </a:spcBef>
              <a:spcAft>
                <a:spcPts val="0"/>
              </a:spcAft>
              <a:buNone/>
            </a:pPr>
            <a:r>
              <a:rPr b="1" lang="es"/>
              <a:t>Comunicación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p19"/>
          <p:cNvSpPr txBox="1"/>
          <p:nvPr>
            <p:ph idx="1" type="body"/>
          </p:nvPr>
        </p:nvSpPr>
        <p:spPr>
          <a:xfrm>
            <a:off x="1297500" y="1567550"/>
            <a:ext cx="7087500" cy="2911200"/>
          </a:xfrm>
          <a:prstGeom prst="rect">
            <a:avLst/>
          </a:prstGeom>
        </p:spPr>
        <p:txBody>
          <a:bodyPr anchorCtr="0" anchor="t" bIns="91425" lIns="91425" spcFirstLastPara="1" rIns="91425" wrap="square" tIns="91425">
            <a:noAutofit/>
          </a:bodyPr>
          <a:lstStyle/>
          <a:p>
            <a:pPr indent="-354647" lvl="0" marL="457200" rtl="0" algn="l">
              <a:lnSpc>
                <a:spcPct val="95000"/>
              </a:lnSpc>
              <a:spcBef>
                <a:spcPts val="0"/>
              </a:spcBef>
              <a:spcAft>
                <a:spcPts val="0"/>
              </a:spcAft>
              <a:buSzPts val="1985"/>
              <a:buChar char="●"/>
            </a:pPr>
            <a:r>
              <a:rPr lang="es" sz="1985"/>
              <a:t>Reconocimiento gestos inteligentes: Detectar si un cliente necesita la atención de un camarero.</a:t>
            </a:r>
            <a:endParaRPr sz="1985"/>
          </a:p>
          <a:p>
            <a:pPr indent="0" lvl="0" marL="0" rtl="0" algn="l">
              <a:lnSpc>
                <a:spcPct val="95000"/>
              </a:lnSpc>
              <a:spcBef>
                <a:spcPts val="1200"/>
              </a:spcBef>
              <a:spcAft>
                <a:spcPts val="0"/>
              </a:spcAft>
              <a:buSzPts val="935"/>
              <a:buNone/>
            </a:pPr>
            <a:r>
              <a:t/>
            </a:r>
            <a:endParaRPr sz="1985"/>
          </a:p>
          <a:p>
            <a:pPr indent="-354647" lvl="0" marL="457200" rtl="0" algn="l">
              <a:lnSpc>
                <a:spcPct val="95000"/>
              </a:lnSpc>
              <a:spcBef>
                <a:spcPts val="1200"/>
              </a:spcBef>
              <a:spcAft>
                <a:spcPts val="0"/>
              </a:spcAft>
              <a:buSzPts val="1985"/>
              <a:buChar char="●"/>
            </a:pPr>
            <a:r>
              <a:rPr lang="es" sz="1985"/>
              <a:t>Cloud: Comunicación entre la terminal de pedidos y cocina.</a:t>
            </a:r>
            <a:endParaRPr sz="1985"/>
          </a:p>
          <a:p>
            <a:pPr indent="0" lvl="0" marL="457200" rtl="0" algn="l">
              <a:lnSpc>
                <a:spcPct val="95000"/>
              </a:lnSpc>
              <a:spcBef>
                <a:spcPts val="1200"/>
              </a:spcBef>
              <a:spcAft>
                <a:spcPts val="0"/>
              </a:spcAft>
              <a:buNone/>
            </a:pPr>
            <a:r>
              <a:t/>
            </a:r>
            <a:endParaRPr sz="1985"/>
          </a:p>
          <a:p>
            <a:pPr indent="-354647" lvl="0" marL="457200" rtl="0" algn="l">
              <a:lnSpc>
                <a:spcPct val="95000"/>
              </a:lnSpc>
              <a:spcBef>
                <a:spcPts val="1200"/>
              </a:spcBef>
              <a:spcAft>
                <a:spcPts val="0"/>
              </a:spcAft>
              <a:buSzPts val="1985"/>
              <a:buChar char="●"/>
            </a:pPr>
            <a:r>
              <a:rPr lang="es" sz="1985"/>
              <a:t>Sensores: Detección de platos listos para repartir.</a:t>
            </a:r>
            <a:endParaRPr sz="1985"/>
          </a:p>
        </p:txBody>
      </p:sp>
      <p:sp>
        <p:nvSpPr>
          <p:cNvPr id="214" name="Google Shape;214;p19"/>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Introducción</a:t>
            </a:r>
            <a:endParaRPr b="1">
              <a:solidFill>
                <a:schemeClr val="accent1"/>
              </a:solidFill>
            </a:endParaRPr>
          </a:p>
        </p:txBody>
      </p:sp>
      <p:sp>
        <p:nvSpPr>
          <p:cNvPr id="215" name="Google Shape;215;p19"/>
          <p:cNvSpPr/>
          <p:nvPr/>
        </p:nvSpPr>
        <p:spPr>
          <a:xfrm>
            <a:off x="316400" y="4782600"/>
            <a:ext cx="13623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Introducción</a:t>
            </a:r>
            <a:endParaRPr b="1">
              <a:solidFill>
                <a:schemeClr val="dk1"/>
              </a:solidFill>
            </a:endParaRPr>
          </a:p>
        </p:txBody>
      </p:sp>
      <p:sp>
        <p:nvSpPr>
          <p:cNvPr id="216" name="Google Shape;216;p19"/>
          <p:cNvSpPr/>
          <p:nvPr/>
        </p:nvSpPr>
        <p:spPr>
          <a:xfrm>
            <a:off x="1596100" y="4782600"/>
            <a:ext cx="1886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Funcionalidades</a:t>
            </a:r>
            <a:endParaRPr b="1">
              <a:solidFill>
                <a:schemeClr val="dk1"/>
              </a:solidFill>
            </a:endParaRPr>
          </a:p>
        </p:txBody>
      </p:sp>
      <p:sp>
        <p:nvSpPr>
          <p:cNvPr id="217" name="Google Shape;217;p19"/>
          <p:cNvSpPr/>
          <p:nvPr/>
        </p:nvSpPr>
        <p:spPr>
          <a:xfrm>
            <a:off x="33961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Seguridad</a:t>
            </a:r>
            <a:endParaRPr b="1">
              <a:solidFill>
                <a:schemeClr val="dk1"/>
              </a:solidFill>
            </a:endParaRPr>
          </a:p>
        </p:txBody>
      </p:sp>
      <p:sp>
        <p:nvSpPr>
          <p:cNvPr id="218" name="Google Shape;218;p19"/>
          <p:cNvSpPr/>
          <p:nvPr/>
        </p:nvSpPr>
        <p:spPr>
          <a:xfrm>
            <a:off x="4674100" y="4782600"/>
            <a:ext cx="122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Servicio</a:t>
            </a:r>
            <a:endParaRPr b="1">
              <a:solidFill>
                <a:schemeClr val="dk1"/>
              </a:solidFill>
            </a:endParaRPr>
          </a:p>
        </p:txBody>
      </p:sp>
      <p:sp>
        <p:nvSpPr>
          <p:cNvPr id="219" name="Google Shape;219;p19"/>
          <p:cNvSpPr/>
          <p:nvPr/>
        </p:nvSpPr>
        <p:spPr>
          <a:xfrm>
            <a:off x="5815300" y="4782600"/>
            <a:ext cx="1362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Confort</a:t>
            </a:r>
            <a:endParaRPr b="1">
              <a:solidFill>
                <a:schemeClr val="dk1"/>
              </a:solidFill>
            </a:endParaRPr>
          </a:p>
        </p:txBody>
      </p:sp>
      <p:sp>
        <p:nvSpPr>
          <p:cNvPr id="220" name="Google Shape;220;p19"/>
          <p:cNvSpPr/>
          <p:nvPr/>
        </p:nvSpPr>
        <p:spPr>
          <a:xfrm>
            <a:off x="7093300" y="4782600"/>
            <a:ext cx="17343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Comunicación</a:t>
            </a:r>
            <a:endParaRPr b="1">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a:t>
            </a:r>
            <a:r>
              <a:rPr lang="es"/>
              <a:t>funcionalidades:</a:t>
            </a:r>
            <a:endParaRPr/>
          </a:p>
          <a:p>
            <a:pPr indent="0" lvl="0" marL="0" rtl="0" algn="ctr">
              <a:spcBef>
                <a:spcPts val="0"/>
              </a:spcBef>
              <a:spcAft>
                <a:spcPts val="0"/>
              </a:spcAft>
              <a:buNone/>
            </a:pPr>
            <a:r>
              <a:rPr b="1" lang="es"/>
              <a:t>Artículos Revisados</a:t>
            </a:r>
            <a:endParaRPr b="1"/>
          </a:p>
        </p:txBody>
      </p:sp>
      <p:sp>
        <p:nvSpPr>
          <p:cNvPr id="226" name="Google Shape;226;p20"/>
          <p:cNvSpPr txBox="1"/>
          <p:nvPr>
            <p:ph idx="1" type="body"/>
          </p:nvPr>
        </p:nvSpPr>
        <p:spPr>
          <a:xfrm>
            <a:off x="1297500" y="1143900"/>
            <a:ext cx="7038900" cy="3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t>Para fundar nuestras funcionalidades, nos hemos inspirado en los siguientes </a:t>
            </a:r>
            <a:r>
              <a:rPr lang="es" sz="1100"/>
              <a:t>artículos</a:t>
            </a:r>
            <a:r>
              <a:rPr lang="es" sz="1100"/>
              <a:t> y papers:</a:t>
            </a:r>
            <a:endParaRPr sz="1100"/>
          </a:p>
          <a:p>
            <a:pPr indent="-298450" lvl="0" marL="457200" rtl="0" algn="l">
              <a:lnSpc>
                <a:spcPct val="100000"/>
              </a:lnSpc>
              <a:spcBef>
                <a:spcPts val="1200"/>
              </a:spcBef>
              <a:spcAft>
                <a:spcPts val="0"/>
              </a:spcAft>
              <a:buSzPts val="1100"/>
              <a:buChar char="●"/>
            </a:pPr>
            <a:r>
              <a:rPr lang="es" sz="1100"/>
              <a:t>Daniel Asensi Roch</a:t>
            </a:r>
            <a:endParaRPr sz="1100"/>
          </a:p>
          <a:p>
            <a:pPr indent="-298450" lvl="1" marL="914400" rtl="0" algn="l">
              <a:lnSpc>
                <a:spcPct val="100000"/>
              </a:lnSpc>
              <a:spcBef>
                <a:spcPts val="0"/>
              </a:spcBef>
              <a:spcAft>
                <a:spcPts val="0"/>
              </a:spcAft>
              <a:buSzPts val="1100"/>
              <a:buChar char="○"/>
            </a:pPr>
            <a:r>
              <a:rPr lang="es"/>
              <a:t>Learning to live in a smart home.</a:t>
            </a:r>
            <a:endParaRPr/>
          </a:p>
          <a:p>
            <a:pPr indent="-298450" lvl="2" marL="1371600" rtl="0" algn="l">
              <a:lnSpc>
                <a:spcPct val="100000"/>
              </a:lnSpc>
              <a:spcBef>
                <a:spcPts val="0"/>
              </a:spcBef>
              <a:spcAft>
                <a:spcPts val="0"/>
              </a:spcAft>
              <a:buSzPts val="1100"/>
              <a:buChar char="■"/>
            </a:pPr>
            <a:r>
              <a:rPr lang="es"/>
              <a:t>(127 citas, 2017)</a:t>
            </a:r>
            <a:endParaRPr/>
          </a:p>
          <a:p>
            <a:pPr indent="-298450" lvl="1" marL="914400" rtl="0" algn="l">
              <a:lnSpc>
                <a:spcPct val="100000"/>
              </a:lnSpc>
              <a:spcBef>
                <a:spcPts val="0"/>
              </a:spcBef>
              <a:spcAft>
                <a:spcPts val="0"/>
              </a:spcAft>
              <a:buSzPts val="1100"/>
              <a:buChar char="○"/>
            </a:pPr>
            <a:r>
              <a:rPr lang="es"/>
              <a:t>Smart Energy Efficient Home Automation System Using IoT.</a:t>
            </a:r>
            <a:endParaRPr/>
          </a:p>
          <a:p>
            <a:pPr indent="-298450" lvl="2" marL="1371600" rtl="0" algn="l">
              <a:lnSpc>
                <a:spcPct val="100000"/>
              </a:lnSpc>
              <a:spcBef>
                <a:spcPts val="0"/>
              </a:spcBef>
              <a:spcAft>
                <a:spcPts val="0"/>
              </a:spcAft>
              <a:buSzPts val="1100"/>
              <a:buChar char="■"/>
            </a:pPr>
            <a:r>
              <a:rPr lang="es"/>
              <a:t>(49 citas, 2018)</a:t>
            </a:r>
            <a:endParaRPr/>
          </a:p>
          <a:p>
            <a:pPr indent="-298450" lvl="0" marL="457200" rtl="0" algn="l">
              <a:lnSpc>
                <a:spcPct val="100000"/>
              </a:lnSpc>
              <a:spcBef>
                <a:spcPts val="0"/>
              </a:spcBef>
              <a:spcAft>
                <a:spcPts val="0"/>
              </a:spcAft>
              <a:buSzPts val="1100"/>
              <a:buChar char="●"/>
            </a:pPr>
            <a:r>
              <a:rPr lang="es" sz="1100"/>
              <a:t>Vadym Formanyuk</a:t>
            </a:r>
            <a:endParaRPr sz="1100"/>
          </a:p>
          <a:p>
            <a:pPr indent="-298450" lvl="1" marL="914400" rtl="0" algn="l">
              <a:lnSpc>
                <a:spcPct val="100000"/>
              </a:lnSpc>
              <a:spcBef>
                <a:spcPts val="0"/>
              </a:spcBef>
              <a:spcAft>
                <a:spcPts val="0"/>
              </a:spcAft>
              <a:buSzPts val="1100"/>
              <a:buChar char="○"/>
            </a:pPr>
            <a:r>
              <a:rPr lang="es"/>
              <a:t>User Perceptions of Smart Home IoT Privacy.</a:t>
            </a:r>
            <a:endParaRPr/>
          </a:p>
          <a:p>
            <a:pPr indent="-298450" lvl="2" marL="1371600" rtl="0" algn="l">
              <a:lnSpc>
                <a:spcPct val="100000"/>
              </a:lnSpc>
              <a:spcBef>
                <a:spcPts val="0"/>
              </a:spcBef>
              <a:spcAft>
                <a:spcPts val="0"/>
              </a:spcAft>
              <a:buSzPts val="1100"/>
              <a:buChar char="■"/>
            </a:pPr>
            <a:r>
              <a:rPr lang="es"/>
              <a:t>(172  citas, 2018)</a:t>
            </a:r>
            <a:endParaRPr/>
          </a:p>
          <a:p>
            <a:pPr indent="-298450" lvl="0" marL="457200" rtl="0" algn="l">
              <a:lnSpc>
                <a:spcPct val="100000"/>
              </a:lnSpc>
              <a:spcBef>
                <a:spcPts val="0"/>
              </a:spcBef>
              <a:spcAft>
                <a:spcPts val="0"/>
              </a:spcAft>
              <a:buSzPts val="1100"/>
              <a:buChar char="●"/>
            </a:pPr>
            <a:r>
              <a:rPr lang="es" sz="1100"/>
              <a:t>Elvi Mihai Sabau Sabau</a:t>
            </a:r>
            <a:endParaRPr sz="1100"/>
          </a:p>
          <a:p>
            <a:pPr indent="-298450" lvl="1" marL="914400" rtl="0" algn="l">
              <a:lnSpc>
                <a:spcPct val="100000"/>
              </a:lnSpc>
              <a:spcBef>
                <a:spcPts val="0"/>
              </a:spcBef>
              <a:spcAft>
                <a:spcPts val="0"/>
              </a:spcAft>
              <a:buSzPts val="1100"/>
              <a:buChar char="○"/>
            </a:pPr>
            <a:r>
              <a:rPr lang="es"/>
              <a:t>Efficient IoT-based sensor BIG Data collection–processing and analysis in smart buildings</a:t>
            </a:r>
            <a:endParaRPr/>
          </a:p>
          <a:p>
            <a:pPr indent="-298450" lvl="2" marL="1371600" rtl="0" algn="l">
              <a:lnSpc>
                <a:spcPct val="100000"/>
              </a:lnSpc>
              <a:spcBef>
                <a:spcPts val="0"/>
              </a:spcBef>
              <a:spcAft>
                <a:spcPts val="0"/>
              </a:spcAft>
              <a:buSzPts val="1100"/>
              <a:buChar char="■"/>
            </a:pPr>
            <a:r>
              <a:rPr lang="es"/>
              <a:t>(337 citas, 2018)</a:t>
            </a:r>
            <a:endParaRPr/>
          </a:p>
          <a:p>
            <a:pPr indent="-298450" lvl="1" marL="914400" rtl="0" algn="l">
              <a:lnSpc>
                <a:spcPct val="100000"/>
              </a:lnSpc>
              <a:spcBef>
                <a:spcPts val="0"/>
              </a:spcBef>
              <a:spcAft>
                <a:spcPts val="0"/>
              </a:spcAft>
              <a:buSzPts val="1100"/>
              <a:buChar char="○"/>
            </a:pPr>
            <a:r>
              <a:rPr lang="es"/>
              <a:t>Transfer learning with deep neural networks for model predictive control of HVAC and natural ventilation in smart buildings.</a:t>
            </a:r>
            <a:endParaRPr/>
          </a:p>
          <a:p>
            <a:pPr indent="-298450" lvl="2" marL="1371600" rtl="0" algn="l">
              <a:lnSpc>
                <a:spcPct val="100000"/>
              </a:lnSpc>
              <a:spcBef>
                <a:spcPts val="0"/>
              </a:spcBef>
              <a:spcAft>
                <a:spcPts val="0"/>
              </a:spcAft>
              <a:buSzPts val="1100"/>
              <a:buChar char="■"/>
            </a:pPr>
            <a:r>
              <a:rPr lang="es"/>
              <a:t>(96 citas, 2020)</a:t>
            </a:r>
            <a:endParaRPr/>
          </a:p>
          <a:p>
            <a:pPr indent="-298450" lvl="0" marL="457200" rtl="0" algn="l">
              <a:lnSpc>
                <a:spcPct val="100000"/>
              </a:lnSpc>
              <a:spcBef>
                <a:spcPts val="0"/>
              </a:spcBef>
              <a:spcAft>
                <a:spcPts val="0"/>
              </a:spcAft>
              <a:buSzPts val="1100"/>
              <a:buChar char="●"/>
            </a:pPr>
            <a:r>
              <a:rPr lang="es" sz="1100"/>
              <a:t>Eva Sabater Villora</a:t>
            </a:r>
            <a:endParaRPr sz="1100"/>
          </a:p>
          <a:p>
            <a:pPr indent="-285750" lvl="1" marL="914400" rtl="0" algn="l">
              <a:lnSpc>
                <a:spcPct val="100000"/>
              </a:lnSpc>
              <a:spcBef>
                <a:spcPts val="0"/>
              </a:spcBef>
              <a:spcAft>
                <a:spcPts val="0"/>
              </a:spcAft>
              <a:buSzPts val="900"/>
              <a:buChar char="○"/>
            </a:pPr>
            <a:r>
              <a:rPr lang="es" sz="900"/>
              <a:t>Herramientas para el diseño de un sistema inmótico en el bloque habitacional de un hotel </a:t>
            </a:r>
            <a:r>
              <a:rPr lang="es" sz="1100"/>
              <a:t> </a:t>
            </a:r>
            <a:endParaRPr sz="1100"/>
          </a:p>
          <a:p>
            <a:pPr indent="-298450" lvl="2" marL="1371600" rtl="0" algn="l">
              <a:lnSpc>
                <a:spcPct val="100000"/>
              </a:lnSpc>
              <a:spcBef>
                <a:spcPts val="0"/>
              </a:spcBef>
              <a:spcAft>
                <a:spcPts val="0"/>
              </a:spcAft>
              <a:buSzPts val="1100"/>
              <a:buChar char="■"/>
            </a:pPr>
            <a:r>
              <a:rPr lang="es"/>
              <a:t>(7 citas, 2018)</a:t>
            </a:r>
            <a:endParaRPr/>
          </a:p>
          <a:p>
            <a:pPr indent="-298450" lvl="0" marL="457200" rtl="0" algn="l">
              <a:lnSpc>
                <a:spcPct val="100000"/>
              </a:lnSpc>
              <a:spcBef>
                <a:spcPts val="0"/>
              </a:spcBef>
              <a:spcAft>
                <a:spcPts val="0"/>
              </a:spcAft>
              <a:buSzPts val="1100"/>
              <a:buChar char="●"/>
            </a:pPr>
            <a:r>
              <a:rPr lang="es" sz="1100"/>
              <a:t>Marcos Diaz-Hellin Garcia</a:t>
            </a:r>
            <a:endParaRPr sz="1100"/>
          </a:p>
          <a:p>
            <a:pPr indent="-298450" lvl="1" marL="914400" rtl="0" algn="l">
              <a:lnSpc>
                <a:spcPct val="100000"/>
              </a:lnSpc>
              <a:spcBef>
                <a:spcPts val="0"/>
              </a:spcBef>
              <a:spcAft>
                <a:spcPts val="0"/>
              </a:spcAft>
              <a:buSzPts val="1100"/>
              <a:buChar char="○"/>
            </a:pPr>
            <a:r>
              <a:rPr lang="es"/>
              <a:t>IOT based smart restaurant system using RFID</a:t>
            </a:r>
            <a:endParaRPr/>
          </a:p>
          <a:p>
            <a:pPr indent="-298450" lvl="2" marL="1371600" rtl="0" algn="l">
              <a:lnSpc>
                <a:spcPct val="100000"/>
              </a:lnSpc>
              <a:spcBef>
                <a:spcPts val="0"/>
              </a:spcBef>
              <a:spcAft>
                <a:spcPts val="0"/>
              </a:spcAft>
              <a:buSzPts val="1100"/>
              <a:buChar char="■"/>
            </a:pPr>
            <a:r>
              <a:rPr lang="es"/>
              <a:t>(1 citas, 2017)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Los hogares inteligentes prometen mejorar significativamente el confort, la comodidad, la seguridad y el ocio domésticos, al mismo tiempo que reducen el uso de energía a través de una gestión optimizada de la energía en el hogar. Su capacidad para lograr estos múltiples objetivos se basa fundamentalmente en cómo son utilizados por los jefes de hogar, sin embargo, actualmente se sabe muy poco sobre este tema. Los pocos estudios que han explorado el uso de hogares inteligentes han tendido a centrarse en grupos de intereses especiales y a ser a corto plazo. Este documento informa sobre nuevos datos cualitativos en profundidad que exploran la domesticación de una variedad de tecnologías de hogares inteligentes en 10 hogares que participan en una prueba de campo de nueve meses.</a:t>
            </a:r>
            <a:endParaRPr/>
          </a:p>
          <a:p>
            <a:pPr indent="0" lvl="0" marL="0" rtl="0" algn="l">
              <a:spcBef>
                <a:spcPts val="1200"/>
              </a:spcBef>
              <a:spcAft>
                <a:spcPts val="1200"/>
              </a:spcAft>
              <a:buNone/>
            </a:pPr>
            <a:r>
              <a:t/>
            </a:r>
            <a:endParaRPr/>
          </a:p>
        </p:txBody>
      </p:sp>
      <p:sp>
        <p:nvSpPr>
          <p:cNvPr id="232" name="Google Shape;232;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las funcionalidades:</a:t>
            </a:r>
            <a:endParaRPr/>
          </a:p>
          <a:p>
            <a:pPr indent="0" lvl="0" marL="0" rtl="0" algn="ctr">
              <a:spcBef>
                <a:spcPts val="0"/>
              </a:spcBef>
              <a:spcAft>
                <a:spcPts val="0"/>
              </a:spcAft>
              <a:buNone/>
            </a:pPr>
            <a:r>
              <a:rPr b="1" lang="es"/>
              <a:t>Artículo 1: </a:t>
            </a:r>
            <a:r>
              <a:rPr i="1" lang="es" sz="1766">
                <a:latin typeface="Lato"/>
                <a:ea typeface="Lato"/>
                <a:cs typeface="Lato"/>
                <a:sym typeface="Lato"/>
              </a:rPr>
              <a:t>Learning to live in a smart home</a:t>
            </a:r>
            <a:endParaRPr b="1" i="1" sz="3066"/>
          </a:p>
        </p:txBody>
      </p:sp>
      <p:sp>
        <p:nvSpPr>
          <p:cNvPr id="233" name="Google Shape;233;p21"/>
          <p:cNvSpPr/>
          <p:nvPr/>
        </p:nvSpPr>
        <p:spPr>
          <a:xfrm>
            <a:off x="384125" y="4738450"/>
            <a:ext cx="1159500" cy="27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accent1"/>
                </a:solidFill>
              </a:rPr>
              <a:t>Artículo 1</a:t>
            </a:r>
            <a:endParaRPr b="1">
              <a:solidFill>
                <a:schemeClr val="accent1"/>
              </a:solidFill>
            </a:endParaRPr>
          </a:p>
        </p:txBody>
      </p:sp>
      <p:sp>
        <p:nvSpPr>
          <p:cNvPr id="234" name="Google Shape;234;p21"/>
          <p:cNvSpPr/>
          <p:nvPr/>
        </p:nvSpPr>
        <p:spPr>
          <a:xfrm>
            <a:off x="1473429"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2</a:t>
            </a:r>
            <a:endParaRPr b="1">
              <a:solidFill>
                <a:schemeClr val="dk1"/>
              </a:solidFill>
            </a:endParaRPr>
          </a:p>
        </p:txBody>
      </p:sp>
      <p:sp>
        <p:nvSpPr>
          <p:cNvPr id="235" name="Google Shape;235;p21"/>
          <p:cNvSpPr/>
          <p:nvPr/>
        </p:nvSpPr>
        <p:spPr>
          <a:xfrm>
            <a:off x="2682862"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3</a:t>
            </a:r>
            <a:endParaRPr b="1">
              <a:solidFill>
                <a:schemeClr val="dk1"/>
              </a:solidFill>
            </a:endParaRPr>
          </a:p>
        </p:txBody>
      </p:sp>
      <p:sp>
        <p:nvSpPr>
          <p:cNvPr id="236" name="Google Shape;236;p21"/>
          <p:cNvSpPr/>
          <p:nvPr/>
        </p:nvSpPr>
        <p:spPr>
          <a:xfrm>
            <a:off x="389286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4</a:t>
            </a:r>
            <a:endParaRPr b="1">
              <a:solidFill>
                <a:schemeClr val="dk1"/>
              </a:solidFill>
            </a:endParaRPr>
          </a:p>
        </p:txBody>
      </p:sp>
      <p:sp>
        <p:nvSpPr>
          <p:cNvPr id="237" name="Google Shape;237;p21"/>
          <p:cNvSpPr/>
          <p:nvPr/>
        </p:nvSpPr>
        <p:spPr>
          <a:xfrm>
            <a:off x="5104940"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5</a:t>
            </a:r>
            <a:endParaRPr b="1">
              <a:solidFill>
                <a:schemeClr val="dk1"/>
              </a:solidFill>
            </a:endParaRPr>
          </a:p>
        </p:txBody>
      </p:sp>
      <p:sp>
        <p:nvSpPr>
          <p:cNvPr id="238" name="Google Shape;238;p21"/>
          <p:cNvSpPr/>
          <p:nvPr/>
        </p:nvSpPr>
        <p:spPr>
          <a:xfrm>
            <a:off x="631230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6</a:t>
            </a:r>
            <a:endParaRPr b="1">
              <a:solidFill>
                <a:schemeClr val="dk1"/>
              </a:solidFill>
            </a:endParaRPr>
          </a:p>
        </p:txBody>
      </p:sp>
      <p:sp>
        <p:nvSpPr>
          <p:cNvPr id="239" name="Google Shape;239;p21"/>
          <p:cNvSpPr/>
          <p:nvPr/>
        </p:nvSpPr>
        <p:spPr>
          <a:xfrm>
            <a:off x="7527058" y="4738450"/>
            <a:ext cx="1283100" cy="279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rPr>
              <a:t>Artículo 7</a:t>
            </a:r>
            <a:endParaRPr b="1">
              <a:solidFill>
                <a:schemeClr val="dk1"/>
              </a:solidFill>
            </a:endParaRPr>
          </a:p>
        </p:txBody>
      </p:sp>
      <p:pic>
        <p:nvPicPr>
          <p:cNvPr id="240" name="Google Shape;240;p21"/>
          <p:cNvPicPr preferRelativeResize="0"/>
          <p:nvPr/>
        </p:nvPicPr>
        <p:blipFill>
          <a:blip r:embed="rId3">
            <a:alphaModFix/>
          </a:blip>
          <a:stretch>
            <a:fillRect/>
          </a:stretch>
        </p:blipFill>
        <p:spPr>
          <a:xfrm>
            <a:off x="208200" y="3682275"/>
            <a:ext cx="1503825" cy="1002550"/>
          </a:xfrm>
          <a:prstGeom prst="rect">
            <a:avLst/>
          </a:prstGeom>
          <a:noFill/>
          <a:ln>
            <a:noFill/>
          </a:ln>
        </p:spPr>
      </p:pic>
      <p:pic>
        <p:nvPicPr>
          <p:cNvPr id="241" name="Google Shape;241;p21"/>
          <p:cNvPicPr preferRelativeResize="0"/>
          <p:nvPr/>
        </p:nvPicPr>
        <p:blipFill>
          <a:blip r:embed="rId4">
            <a:alphaModFix/>
          </a:blip>
          <a:stretch>
            <a:fillRect/>
          </a:stretch>
        </p:blipFill>
        <p:spPr>
          <a:xfrm>
            <a:off x="5280175" y="3474625"/>
            <a:ext cx="1936325" cy="1210200"/>
          </a:xfrm>
          <a:prstGeom prst="rect">
            <a:avLst/>
          </a:prstGeom>
          <a:noFill/>
          <a:ln>
            <a:noFill/>
          </a:ln>
        </p:spPr>
      </p:pic>
      <p:pic>
        <p:nvPicPr>
          <p:cNvPr id="242" name="Google Shape;242;p21"/>
          <p:cNvPicPr preferRelativeResize="0"/>
          <p:nvPr/>
        </p:nvPicPr>
        <p:blipFill>
          <a:blip r:embed="rId5">
            <a:alphaModFix/>
          </a:blip>
          <a:stretch>
            <a:fillRect/>
          </a:stretch>
        </p:blipFill>
        <p:spPr>
          <a:xfrm>
            <a:off x="6917425" y="512725"/>
            <a:ext cx="2226574" cy="111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